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28BD8-A84C-9C05-579F-286FCCB64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49127-BC80-7980-61F0-24504CAE0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2C942-B154-A8B7-8819-419D42498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D45E-4B6F-456C-AEDB-142C0C270B83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CA770-7900-F30F-1795-6217EA7AD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71B99-93B9-0C5A-C53B-3C6EE2EA2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3F58-6C24-432E-9C73-830903312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49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5345-83B4-01F3-233D-79EA76429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989683-5B80-31D5-A1A0-FDA54156E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44BB5-9D5F-BE0C-ABDD-CDDA71DB7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D45E-4B6F-456C-AEDB-142C0C270B83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135E3-DA61-EB5B-BBEF-7922453C2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00A11-197F-03B9-AC33-90B22DC15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3F58-6C24-432E-9C73-830903312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21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DBDB15-0240-DD06-945A-F2A127CEE5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F3AEE8-E920-4543-AC19-2D487B9A6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66CF5-8E30-F435-C007-0F06885E3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D45E-4B6F-456C-AEDB-142C0C270B83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3B6B3-80FD-5B8F-38CB-AF9209940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54A81-6430-0DE8-AE7B-21024BBB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3F58-6C24-432E-9C73-830903312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2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CDDB-F4F6-F71B-CA93-BB10D1C6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771E8-23F0-A0C7-3B55-FE918597D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B541A-E58E-264C-237C-09BF1B044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D45E-4B6F-456C-AEDB-142C0C270B83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9353B-C303-791D-3A50-02A0BCD7E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3E26C-F195-AC43-3C6D-A5D426B3F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3F58-6C24-432E-9C73-830903312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96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68848-DAA7-EBC0-8115-1683F3E37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92CE7-DDE9-3564-9C9E-8C43798BB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A4BB6-288D-9F3E-E08D-372124B90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D45E-4B6F-456C-AEDB-142C0C270B83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D0939-B150-4638-2EF0-749A3C01E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7E54D-440E-6186-6237-24B77EEF3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3F58-6C24-432E-9C73-830903312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42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9057-6217-6DFE-9F8C-E78C4C345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27BDE-D55C-D906-8683-173B747C8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1D539-6F1F-8A69-C93B-6B6C06931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6A529-EDDE-CC7D-F392-7EFA732F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D45E-4B6F-456C-AEDB-142C0C270B83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2B34A-0033-CDD4-CB99-A35A1F90E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09A44-DA9E-0869-DE67-A9D5F67C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3F58-6C24-432E-9C73-830903312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71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13AD6-0D11-EB5C-6F42-3A8D1A8CA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C1B89-A4E7-EECB-0B66-4E8C5D26A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A33DF-196F-3D29-ADEA-EE059FE68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92FDEB-19EE-5BBE-BE89-4B3BC460E0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AFE23C-81AA-9122-76C5-F9A00BAF92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9992BD-2FF0-F94F-153F-FF81BD81F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D45E-4B6F-456C-AEDB-142C0C270B83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101421-4368-E3B2-E9E1-1CCC7F080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2B6431-D4FF-CF3E-E6A6-2BE41634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3F58-6C24-432E-9C73-830903312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78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C529F-D7D4-B028-B83B-9973B535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5A44C-8AE2-9F55-53B1-0F994D216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D45E-4B6F-456C-AEDB-142C0C270B83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80B43-933A-46A1-6893-468F447A3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992A68-EFB4-C9ED-DE0B-A21F8AC2F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3F58-6C24-432E-9C73-830903312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87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A23054-5C0F-F4FD-DAF4-1278A476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D45E-4B6F-456C-AEDB-142C0C270B83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FEAFAF-A43C-448D-03D8-66F69A697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053D2-D451-A39C-E19B-EB007402B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3F58-6C24-432E-9C73-830903312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49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BBA4E-1E6F-7665-8505-DC94EB82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C0F0C-FDB1-C0B5-F809-D864EF379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E53E6-44A2-9201-CE54-A8D0C970A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E44B3-7F3A-D580-1C02-D132C242D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D45E-4B6F-456C-AEDB-142C0C270B83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B7A21-E37A-5713-C9C0-7FE131B8D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6AEA2-E326-E648-74A8-8FECFC57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3F58-6C24-432E-9C73-830903312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69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259A-4093-A064-20BB-589BB042F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285470-635C-4862-3558-F80D58A133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C5ED3-35CB-CBBA-2F0C-171ACE7A2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2A828-0816-6547-8562-0659205C6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D45E-4B6F-456C-AEDB-142C0C270B83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A75A7-0371-6680-2C46-A7F5AFF6D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8F803-AA93-D9C9-8352-50BF72576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3F58-6C24-432E-9C73-830903312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2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669D6E-0329-0654-D0B1-ECE9047CF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A591E-BF51-47B9-6332-728AAD605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9329E-78C8-95D8-3526-9B9BE67113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2D45E-4B6F-456C-AEDB-142C0C270B83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14D15-B799-6418-DCD3-51F9365F8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C2F55-477F-3AE6-605D-8DD5EF630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D3F58-6C24-432E-9C73-830903312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57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5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and person sitting at a computer&#10;&#10;Description automatically generated">
            <a:extLst>
              <a:ext uri="{FF2B5EF4-FFF2-40B4-BE49-F238E27FC236}">
                <a16:creationId xmlns:a16="http://schemas.microsoft.com/office/drawing/2014/main" id="{1098119B-A9D2-EEB7-D021-332D6C4CF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45" y="643467"/>
            <a:ext cx="928511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84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7752B049-1724-5610-6EAC-AD9DCF6E7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8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D591F8CF-8034-ED01-1F5E-2A5C65EC8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91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AAFE925D-2AED-5F7D-FB14-01835D377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27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17A61BE1-5879-2E19-2477-97377AC9E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13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17E986D2-0192-649E-4A85-7234A3B17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60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11C6E6E-5E63-B069-AE44-2715594C5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36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E18A4E-419D-6AE6-C278-20DEF95B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3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50BD29-B911-0E92-CA90-3504FA027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59" y="0"/>
            <a:ext cx="66920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14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8A0D7E-9313-A02B-C796-8E35DD955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60" y="333586"/>
            <a:ext cx="9079879" cy="619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1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9E0AF2-2A70-769B-EE6E-A79E0CAAF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74" y="251138"/>
            <a:ext cx="11307651" cy="635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18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D9CC38CC-E29C-36E7-26C1-03EDBBB3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E514A5-15E1-9F9D-2AB8-50E1212C3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1CC8BA-559F-105C-0544-3733B06E4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E900B8-B87C-0826-AE95-29BB573A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EBBE3A-E7E1-4C23-BF9D-817E52FB96DF}"/>
              </a:ext>
            </a:extLst>
          </p:cNvPr>
          <p:cNvSpPr>
            <a:spLocks noGrp="1"/>
          </p:cNvSpPr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Building a Machine Learning model</a:t>
            </a:r>
          </a:p>
        </p:txBody>
      </p:sp>
      <p:pic>
        <p:nvPicPr>
          <p:cNvPr id="7" name="Picture 6" descr="A diagram of a computer system&#10;&#10;Description automatically generated with medium confidence">
            <a:extLst>
              <a:ext uri="{FF2B5EF4-FFF2-40B4-BE49-F238E27FC236}">
                <a16:creationId xmlns:a16="http://schemas.microsoft.com/office/drawing/2014/main" id="{688A9E30-481B-46D2-9A06-57C6E9FC93FA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6695" y="1966293"/>
            <a:ext cx="9678608" cy="44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827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1AE4E-5773-3B65-73EE-CD87ED13F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74" y="251138"/>
            <a:ext cx="11307651" cy="635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15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6603D-1FD2-0665-FCF6-2C7B0E3AD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33" y="2603"/>
            <a:ext cx="12196633" cy="685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65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3C032C-8ACC-D45F-9E5E-02A04A3A7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20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213523-83C4-AC68-B18F-F8553901F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25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CFE3DC-D62E-160E-65D6-E9AA1C6FE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65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099A8D-65F5-BA77-7108-C144F482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41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E37924-1DDD-BA3E-BE61-11BB2B75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71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78036D-EA4E-7540-47A2-B1FA1EF4D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78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FABDA-4B70-9EF8-512F-DBB49E162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5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607771-ED34-A432-6684-13A9D295C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20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014C1CDA-CD1A-AF48-9443-29ABD607F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3AAAC7F4-2ADC-E525-8159-7352C3AB1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370B0F-84CD-6D74-9ADB-C15896C747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5F2463-E66F-B3B7-DC64-C6064002C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E3542D-052E-40C0-1437-525D77A0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78FCFD9-BB8D-C736-A5A6-74CE28E97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FC9EF-B925-2E9C-A517-4024BE6A7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83C3D1B-AF6C-B5F7-9CA6-9B019AB805D0}"/>
              </a:ext>
            </a:extLst>
          </p:cNvPr>
          <p:cNvSpPr>
            <a:spLocks noGrp="1"/>
          </p:cNvSpPr>
          <p:nvPr/>
        </p:nvSpPr>
        <p:spPr>
          <a:xfrm>
            <a:off x="0" y="3115160"/>
            <a:ext cx="3668088" cy="62730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Preparation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B64056-66F6-1621-1791-4BD1DD8205EA}"/>
              </a:ext>
            </a:extLst>
          </p:cNvPr>
          <p:cNvSpPr>
            <a:spLocks noGrp="1"/>
          </p:cNvSpPr>
          <p:nvPr/>
        </p:nvSpPr>
        <p:spPr>
          <a:xfrm>
            <a:off x="4034778" y="648488"/>
            <a:ext cx="8154174" cy="6011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Combine data from various sources</a:t>
            </a:r>
          </a:p>
          <a:p>
            <a:r>
              <a:rPr lang="en-US" sz="2400" dirty="0"/>
              <a:t>Check data schema:</a:t>
            </a:r>
          </a:p>
          <a:p>
            <a:pPr lvl="1"/>
            <a:r>
              <a:rPr lang="en-US" dirty="0"/>
              <a:t>Usually, the source of the data has schema describing the data</a:t>
            </a:r>
          </a:p>
          <a:p>
            <a:r>
              <a:rPr lang="en-US" sz="2400" dirty="0"/>
              <a:t>Clean your Data: identify and handle errors in your data.</a:t>
            </a:r>
          </a:p>
          <a:p>
            <a:pPr lvl="1"/>
            <a:r>
              <a:rPr lang="en-US" dirty="0"/>
              <a:t>Handle Missing data</a:t>
            </a:r>
          </a:p>
          <a:p>
            <a:pPr lvl="1"/>
            <a:r>
              <a:rPr lang="en-US" dirty="0"/>
              <a:t>Handle outliers</a:t>
            </a:r>
          </a:p>
          <a:p>
            <a:r>
              <a:rPr lang="en-US" sz="2400" dirty="0"/>
              <a:t>Data Transformation: change the scale of some/all variables. Why?? We will discuss it later.</a:t>
            </a:r>
          </a:p>
          <a:p>
            <a:r>
              <a:rPr lang="en-US" sz="2400" dirty="0"/>
              <a:t>Feature Selection: select these features that are most relevant to your task.</a:t>
            </a:r>
          </a:p>
          <a:p>
            <a:r>
              <a:rPr lang="en-US" sz="2400" dirty="0"/>
              <a:t>Feature Engineering: combine features, derive new variables, dimensionality reduction,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590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0AFA40-93BD-3844-8C44-79BFDF890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14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89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49040ACD-57AF-C70A-35B0-D1411DCEB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8114DC3-018C-24C6-DB6F-BD46E415C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E57619-03A3-F202-793E-5ACAB7F0F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F17484-9BA8-6979-FA1F-D711C9312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01188-4C80-426E-90EB-06ED54A2D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1973DE0-9728-9221-0E79-5717FB9A8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30F00-504E-1F77-253B-286F3E694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540715-2ACB-345A-3C4B-5121B874791E}"/>
              </a:ext>
            </a:extLst>
          </p:cNvPr>
          <p:cNvSpPr>
            <a:spLocks noGrp="1"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4D6756A-2576-205A-03AD-62DC26DECCD6}"/>
              </a:ext>
            </a:extLst>
          </p:cNvPr>
          <p:cNvSpPr>
            <a:spLocks noGrp="1"/>
          </p:cNvSpPr>
          <p:nvPr/>
        </p:nvSpPr>
        <p:spPr>
          <a:xfrm>
            <a:off x="4442605" y="649480"/>
            <a:ext cx="7746348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400" dirty="0"/>
              <a:t>We can’t prepare the data without first exploring the data.</a:t>
            </a:r>
          </a:p>
          <a:p>
            <a:r>
              <a:rPr lang="en-US" sz="2400" dirty="0"/>
              <a:t>Quantify missing data</a:t>
            </a:r>
          </a:p>
          <a:p>
            <a:r>
              <a:rPr lang="en-US" sz="2400" dirty="0"/>
              <a:t>Identify numerical and categorical variables</a:t>
            </a:r>
          </a:p>
          <a:p>
            <a:r>
              <a:rPr lang="en-US" sz="2400" dirty="0"/>
              <a:t>Determine unique values (cardinality) in categorical features </a:t>
            </a:r>
          </a:p>
          <a:p>
            <a:r>
              <a:rPr lang="en-US" sz="2400" dirty="0"/>
              <a:t>Check rare/ dominant categories in categorical features</a:t>
            </a:r>
          </a:p>
          <a:p>
            <a:r>
              <a:rPr lang="en-US" sz="2400" dirty="0"/>
              <a:t>Highlight outliers</a:t>
            </a:r>
          </a:p>
          <a:p>
            <a:r>
              <a:rPr lang="en-US" sz="2400" dirty="0"/>
              <a:t>Identify linear relationships</a:t>
            </a:r>
          </a:p>
          <a:p>
            <a:r>
              <a:rPr lang="en-US" sz="2400" dirty="0"/>
              <a:t>Identify a normal distribution</a:t>
            </a:r>
          </a:p>
          <a:p>
            <a:r>
              <a:rPr lang="en-US" sz="2400" dirty="0"/>
              <a:t>Check histograms</a:t>
            </a:r>
          </a:p>
        </p:txBody>
      </p:sp>
    </p:spTree>
    <p:extLst>
      <p:ext uri="{BB962C8B-B14F-4D97-AF65-F5344CB8AC3E}">
        <p14:creationId xmlns:p14="http://schemas.microsoft.com/office/powerpoint/2010/main" val="1047973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D533171F-4195-A272-EFC5-FAC175D35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64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7E380F0E-6FEF-5DE0-158C-FDB106C95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90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iagram&#10;&#10;Description automatically generated">
            <a:extLst>
              <a:ext uri="{FF2B5EF4-FFF2-40B4-BE49-F238E27FC236}">
                <a16:creationId xmlns:a16="http://schemas.microsoft.com/office/drawing/2014/main" id="{CF83CE52-9C51-E9C2-FACB-6541408B1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4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82B59FF6-A48C-F27E-51F2-6342CAA38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34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iagram&#10;&#10;Description automatically generated">
            <a:extLst>
              <a:ext uri="{FF2B5EF4-FFF2-40B4-BE49-F238E27FC236}">
                <a16:creationId xmlns:a16="http://schemas.microsoft.com/office/drawing/2014/main" id="{2A5ACF66-4AC0-F1F5-1138-1A0D9692E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75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144</Words>
  <Application>Microsoft Office PowerPoint</Application>
  <PresentationFormat>Widescreen</PresentationFormat>
  <Paragraphs>21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Rady</dc:creator>
  <cp:lastModifiedBy>Ahmed Rady</cp:lastModifiedBy>
  <cp:revision>7</cp:revision>
  <dcterms:created xsi:type="dcterms:W3CDTF">2024-02-14T08:04:01Z</dcterms:created>
  <dcterms:modified xsi:type="dcterms:W3CDTF">2024-02-15T14:03:26Z</dcterms:modified>
</cp:coreProperties>
</file>